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5" r:id="rId3"/>
    <p:sldId id="273" r:id="rId4"/>
    <p:sldId id="274" r:id="rId5"/>
    <p:sldId id="276" r:id="rId6"/>
    <p:sldId id="259" r:id="rId7"/>
    <p:sldId id="262" r:id="rId8"/>
    <p:sldId id="263" r:id="rId9"/>
    <p:sldId id="272" r:id="rId10"/>
    <p:sldId id="264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armar's%20Files\GFE\Charts%20for%20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94881889763967E-2"/>
          <c:y val="8.1545657083562248E-2"/>
          <c:w val="0.9418299431321111"/>
          <c:h val="0.7747525309336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Morning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Sheet2!$B$3:$B$16</c:f>
              <c:strCache>
                <c:ptCount val="14"/>
                <c:pt idx="0">
                  <c:v>Beach</c:v>
                </c:pt>
                <c:pt idx="1">
                  <c:v>Bush</c:v>
                </c:pt>
                <c:pt idx="2">
                  <c:v>Plastic Bag</c:v>
                </c:pt>
                <c:pt idx="3">
                  <c:v>Shared Pit Latrine</c:v>
                </c:pt>
                <c:pt idx="4">
                  <c:v>Public Pit Latrine</c:v>
                </c:pt>
                <c:pt idx="5">
                  <c:v>Personal Pit Latrine</c:v>
                </c:pt>
                <c:pt idx="6">
                  <c:v>Shared VIP</c:v>
                </c:pt>
                <c:pt idx="7">
                  <c:v>Public VIP</c:v>
                </c:pt>
                <c:pt idx="8">
                  <c:v>Personal VIP</c:v>
                </c:pt>
                <c:pt idx="9">
                  <c:v>Shared Flush</c:v>
                </c:pt>
                <c:pt idx="10">
                  <c:v>Public Flush</c:v>
                </c:pt>
                <c:pt idx="11">
                  <c:v>Personal Flush</c:v>
                </c:pt>
                <c:pt idx="12">
                  <c:v>Personal Bucket</c:v>
                </c:pt>
                <c:pt idx="13">
                  <c:v>Other</c:v>
                </c:pt>
              </c:strCache>
            </c:strRef>
          </c:cat>
          <c:val>
            <c:numRef>
              <c:f>Sheet2!$C$3:$C$16</c:f>
              <c:numCache>
                <c:formatCode>General</c:formatCode>
                <c:ptCount val="14"/>
                <c:pt idx="0">
                  <c:v>110</c:v>
                </c:pt>
                <c:pt idx="1">
                  <c:v>92</c:v>
                </c:pt>
                <c:pt idx="2">
                  <c:v>2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19</c:v>
                </c:pt>
                <c:pt idx="7">
                  <c:v>47</c:v>
                </c:pt>
                <c:pt idx="8">
                  <c:v>3</c:v>
                </c:pt>
                <c:pt idx="9">
                  <c:v>13</c:v>
                </c:pt>
                <c:pt idx="10">
                  <c:v>19</c:v>
                </c:pt>
                <c:pt idx="11">
                  <c:v>19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Afternoon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Sheet2!$B$3:$B$16</c:f>
              <c:strCache>
                <c:ptCount val="14"/>
                <c:pt idx="0">
                  <c:v>Beach</c:v>
                </c:pt>
                <c:pt idx="1">
                  <c:v>Bush</c:v>
                </c:pt>
                <c:pt idx="2">
                  <c:v>Plastic Bag</c:v>
                </c:pt>
                <c:pt idx="3">
                  <c:v>Shared Pit Latrine</c:v>
                </c:pt>
                <c:pt idx="4">
                  <c:v>Public Pit Latrine</c:v>
                </c:pt>
                <c:pt idx="5">
                  <c:v>Personal Pit Latrine</c:v>
                </c:pt>
                <c:pt idx="6">
                  <c:v>Shared VIP</c:v>
                </c:pt>
                <c:pt idx="7">
                  <c:v>Public VIP</c:v>
                </c:pt>
                <c:pt idx="8">
                  <c:v>Personal VIP</c:v>
                </c:pt>
                <c:pt idx="9">
                  <c:v>Shared Flush</c:v>
                </c:pt>
                <c:pt idx="10">
                  <c:v>Public Flush</c:v>
                </c:pt>
                <c:pt idx="11">
                  <c:v>Personal Flush</c:v>
                </c:pt>
                <c:pt idx="12">
                  <c:v>Personal Bucket</c:v>
                </c:pt>
                <c:pt idx="13">
                  <c:v>Other</c:v>
                </c:pt>
              </c:strCache>
            </c:strRef>
          </c:cat>
          <c:val>
            <c:numRef>
              <c:f>Sheet2!$D$3:$D$16</c:f>
              <c:numCache>
                <c:formatCode>General</c:formatCode>
                <c:ptCount val="14"/>
                <c:pt idx="0">
                  <c:v>40</c:v>
                </c:pt>
                <c:pt idx="1">
                  <c:v>28</c:v>
                </c:pt>
                <c:pt idx="2">
                  <c:v>0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7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6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Sheet2!$E$2</c:f>
              <c:strCache>
                <c:ptCount val="1"/>
                <c:pt idx="0">
                  <c:v>Evening 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Sheet2!$B$3:$B$16</c:f>
              <c:strCache>
                <c:ptCount val="14"/>
                <c:pt idx="0">
                  <c:v>Beach</c:v>
                </c:pt>
                <c:pt idx="1">
                  <c:v>Bush</c:v>
                </c:pt>
                <c:pt idx="2">
                  <c:v>Plastic Bag</c:v>
                </c:pt>
                <c:pt idx="3">
                  <c:v>Shared Pit Latrine</c:v>
                </c:pt>
                <c:pt idx="4">
                  <c:v>Public Pit Latrine</c:v>
                </c:pt>
                <c:pt idx="5">
                  <c:v>Personal Pit Latrine</c:v>
                </c:pt>
                <c:pt idx="6">
                  <c:v>Shared VIP</c:v>
                </c:pt>
                <c:pt idx="7">
                  <c:v>Public VIP</c:v>
                </c:pt>
                <c:pt idx="8">
                  <c:v>Personal VIP</c:v>
                </c:pt>
                <c:pt idx="9">
                  <c:v>Shared Flush</c:v>
                </c:pt>
                <c:pt idx="10">
                  <c:v>Public Flush</c:v>
                </c:pt>
                <c:pt idx="11">
                  <c:v>Personal Flush</c:v>
                </c:pt>
                <c:pt idx="12">
                  <c:v>Personal Bucket</c:v>
                </c:pt>
                <c:pt idx="13">
                  <c:v>Other</c:v>
                </c:pt>
              </c:strCache>
            </c:strRef>
          </c:cat>
          <c:val>
            <c:numRef>
              <c:f>Sheet2!$E$3:$E$16</c:f>
              <c:numCache>
                <c:formatCode>General</c:formatCode>
                <c:ptCount val="14"/>
                <c:pt idx="0">
                  <c:v>33</c:v>
                </c:pt>
                <c:pt idx="1">
                  <c:v>28</c:v>
                </c:pt>
                <c:pt idx="2">
                  <c:v>5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11</c:v>
                </c:pt>
                <c:pt idx="7">
                  <c:v>11</c:v>
                </c:pt>
                <c:pt idx="8">
                  <c:v>1</c:v>
                </c:pt>
                <c:pt idx="9">
                  <c:v>3</c:v>
                </c:pt>
                <c:pt idx="10">
                  <c:v>5</c:v>
                </c:pt>
                <c:pt idx="11">
                  <c:v>9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Sheet2!$F$2</c:f>
              <c:strCache>
                <c:ptCount val="1"/>
                <c:pt idx="0">
                  <c:v>Night </c:v>
                </c:pt>
              </c:strCache>
            </c:strRef>
          </c:tx>
          <c:invertIfNegative val="0"/>
          <c:cat>
            <c:strRef>
              <c:f>Sheet2!$B$3:$B$16</c:f>
              <c:strCache>
                <c:ptCount val="14"/>
                <c:pt idx="0">
                  <c:v>Beach</c:v>
                </c:pt>
                <c:pt idx="1">
                  <c:v>Bush</c:v>
                </c:pt>
                <c:pt idx="2">
                  <c:v>Plastic Bag</c:v>
                </c:pt>
                <c:pt idx="3">
                  <c:v>Shared Pit Latrine</c:v>
                </c:pt>
                <c:pt idx="4">
                  <c:v>Public Pit Latrine</c:v>
                </c:pt>
                <c:pt idx="5">
                  <c:v>Personal Pit Latrine</c:v>
                </c:pt>
                <c:pt idx="6">
                  <c:v>Shared VIP</c:v>
                </c:pt>
                <c:pt idx="7">
                  <c:v>Public VIP</c:v>
                </c:pt>
                <c:pt idx="8">
                  <c:v>Personal VIP</c:v>
                </c:pt>
                <c:pt idx="9">
                  <c:v>Shared Flush</c:v>
                </c:pt>
                <c:pt idx="10">
                  <c:v>Public Flush</c:v>
                </c:pt>
                <c:pt idx="11">
                  <c:v>Personal Flush</c:v>
                </c:pt>
                <c:pt idx="12">
                  <c:v>Personal Bucket</c:v>
                </c:pt>
                <c:pt idx="13">
                  <c:v>Other</c:v>
                </c:pt>
              </c:strCache>
            </c:strRef>
          </c:cat>
          <c:val>
            <c:numRef>
              <c:f>Sheet2!$F$3:$F$16</c:f>
              <c:numCache>
                <c:formatCode>General</c:formatCode>
                <c:ptCount val="14"/>
                <c:pt idx="0">
                  <c:v>10</c:v>
                </c:pt>
                <c:pt idx="1">
                  <c:v>19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3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79104"/>
        <c:axId val="41508864"/>
      </c:barChart>
      <c:catAx>
        <c:axId val="4167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a-DK"/>
          </a:p>
        </c:txPr>
        <c:crossAx val="41508864"/>
        <c:crosses val="autoZero"/>
        <c:auto val="1"/>
        <c:lblAlgn val="ctr"/>
        <c:lblOffset val="100"/>
        <c:noMultiLvlLbl val="0"/>
      </c:catAx>
      <c:valAx>
        <c:axId val="41508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a-DK"/>
          </a:p>
        </c:txPr>
        <c:crossAx val="41679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da-DK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da-DK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da-DK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da-DK"/>
          </a:p>
        </c:txPr>
      </c:legendEntry>
      <c:layout>
        <c:manualLayout>
          <c:xMode val="edge"/>
          <c:yMode val="edge"/>
          <c:x val="0.80843895222853146"/>
          <c:y val="0.17022802302184484"/>
          <c:w val="0.16321161417322849"/>
          <c:h val="0.240177602799649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5BA01-D1C4-4B2A-B6B3-AE620784898C}" type="datetimeFigureOut">
              <a:rPr lang="en-US" smtClean="0"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7E037-22DB-4D56-86A5-4442D84D2E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4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2" descr="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46417"/>
            <a:ext cx="2555776" cy="301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 descr="skabelon_new_2007_big"/>
          <p:cNvPicPr>
            <a:picLocks noChangeAspect="1" noChangeArrowheads="1"/>
          </p:cNvPicPr>
          <p:nvPr userDrawn="1"/>
        </p:nvPicPr>
        <p:blipFill>
          <a:blip r:embed="rId3" cstate="print"/>
          <a:srcRect t="21700"/>
          <a:stretch>
            <a:fillRect/>
          </a:stretch>
        </p:blipFill>
        <p:spPr bwMode="auto">
          <a:xfrm>
            <a:off x="4932040" y="2276169"/>
            <a:ext cx="4211960" cy="458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KU_new_power_top4u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2700"/>
            <a:ext cx="9144000" cy="1285875"/>
          </a:xfrm>
          <a:prstGeom prst="rect">
            <a:avLst/>
          </a:prstGeom>
          <a:noFill/>
        </p:spPr>
      </p:pic>
      <p:sp>
        <p:nvSpPr>
          <p:cNvPr id="5" name="Line 16"/>
          <p:cNvSpPr>
            <a:spLocks noChangeShapeType="1"/>
          </p:cNvSpPr>
          <p:nvPr userDrawn="1"/>
        </p:nvSpPr>
        <p:spPr bwMode="auto">
          <a:xfrm flipH="1">
            <a:off x="0" y="1131888"/>
            <a:ext cx="9148763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6" name="Line 46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7" name="TextBox 17"/>
          <p:cNvSpPr txBox="1"/>
          <p:nvPr userDrawn="1"/>
        </p:nvSpPr>
        <p:spPr>
          <a:xfrm>
            <a:off x="-1357313" y="2044700"/>
            <a:ext cx="1296988" cy="18621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Overskrift her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</a:rPr>
              <a:t>Navn på oplægsholder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Navn på KU-enhed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-1357313" y="1982788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10" name="Rectangle 5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Copenhagen School of Global Health</a:t>
            </a:r>
            <a:endParaRPr lang="en-GB" noProof="0"/>
          </a:p>
        </p:txBody>
      </p:sp>
      <p:pic>
        <p:nvPicPr>
          <p:cNvPr id="13" name="Picture 7" descr="Q:\Kommunikation og IT\Logos\CSGH\CSGH_logo_s_500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301208"/>
            <a:ext cx="3816424" cy="816715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43608" y="1772816"/>
            <a:ext cx="6768752" cy="685800"/>
          </a:xfrm>
        </p:spPr>
        <p:txBody>
          <a:bodyPr anchor="t"/>
          <a:lstStyle>
            <a:lvl1pPr>
              <a:defRPr sz="2400" baseline="0"/>
            </a:lvl1pPr>
          </a:lstStyle>
          <a:p>
            <a:r>
              <a:rPr lang="en-GB" noProof="0" dirty="0" smtClean="0"/>
              <a:t>Sustainable Solutions – Ghana	</a:t>
            </a:r>
            <a:endParaRPr lang="en-GB" noProof="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4000" y="2930525"/>
            <a:ext cx="4968159" cy="2010643"/>
          </a:xfrm>
        </p:spPr>
        <p:txBody>
          <a:bodyPr/>
          <a:lstStyle>
            <a:lvl1pPr marL="0">
              <a:defRPr sz="1600" baseline="0"/>
            </a:lvl1pPr>
          </a:lstStyle>
          <a:p>
            <a:r>
              <a:rPr lang="en-GB" noProof="0" dirty="0" smtClean="0"/>
              <a:t>Michael Calopietro</a:t>
            </a:r>
          </a:p>
          <a:p>
            <a:endParaRPr lang="en-GB" noProof="0" dirty="0" smtClean="0"/>
          </a:p>
          <a:p>
            <a:r>
              <a:rPr lang="en-GB" noProof="0" dirty="0" smtClean="0"/>
              <a:t>Research Manager</a:t>
            </a:r>
          </a:p>
          <a:p>
            <a:r>
              <a:rPr lang="en-GB" noProof="0" dirty="0" smtClean="0"/>
              <a:t>University of Copenhagen, Department of International Health, Immunology and Microbiology, Faculty of Health Sciences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6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9" name="Line 45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1" name="Line 47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12" name="Picture 5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54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4" name="Line 57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5" name="Line 58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6" name="Line 59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7" name="Line 60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8" name="Line 61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9" name="Line 65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42988" y="764704"/>
            <a:ext cx="6577012" cy="5762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 smtClean="0"/>
              <a:t>Sanitation</a:t>
            </a:r>
            <a:r>
              <a:rPr lang="da-DK" dirty="0" smtClean="0"/>
              <a:t> </a:t>
            </a:r>
            <a:r>
              <a:rPr lang="da-DK" dirty="0" err="1" smtClean="0"/>
              <a:t>Environment</a:t>
            </a:r>
            <a:r>
              <a:rPr lang="da-DK" dirty="0" smtClean="0"/>
              <a:t> in </a:t>
            </a:r>
            <a:r>
              <a:rPr lang="da-DK" dirty="0" err="1" smtClean="0"/>
              <a:t>Peri-Urban</a:t>
            </a:r>
            <a:r>
              <a:rPr lang="da-DK" dirty="0" smtClean="0"/>
              <a:t> Ghana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2988" y="1679104"/>
            <a:ext cx="6577012" cy="4106863"/>
          </a:xfrm>
        </p:spPr>
        <p:txBody>
          <a:bodyPr/>
          <a:lstStyle>
            <a:lvl1pPr marL="0">
              <a:buFont typeface="Arial" pitchFamily="34" charset="0"/>
              <a:buChar char="•"/>
              <a:defRPr lang="da-DK" sz="1600" baseline="0" smtClean="0"/>
            </a:lvl1pPr>
            <a:lvl2pPr>
              <a:buNone/>
              <a:defRPr/>
            </a:lvl2pPr>
          </a:lstStyle>
          <a:p>
            <a:pPr lvl="0"/>
            <a:r>
              <a:rPr lang="da-DK" sz="1100" dirty="0" smtClean="0">
                <a:latin typeface="Times New Roman"/>
                <a:ea typeface="Times New Roman"/>
              </a:rPr>
              <a:t>50% of </a:t>
            </a:r>
            <a:r>
              <a:rPr lang="da-DK" sz="1100" dirty="0" err="1" smtClean="0">
                <a:latin typeface="Times New Roman"/>
                <a:ea typeface="Times New Roman"/>
              </a:rPr>
              <a:t>Ghana’s</a:t>
            </a:r>
            <a:r>
              <a:rPr lang="da-DK" sz="1100" dirty="0" smtClean="0">
                <a:latin typeface="Times New Roman"/>
                <a:ea typeface="Times New Roman"/>
              </a:rPr>
              <a:t> 23 million residents </a:t>
            </a:r>
            <a:r>
              <a:rPr lang="da-DK" sz="1100" dirty="0" err="1" smtClean="0">
                <a:latin typeface="Times New Roman"/>
                <a:ea typeface="Times New Roman"/>
              </a:rPr>
              <a:t>currently</a:t>
            </a:r>
            <a:r>
              <a:rPr lang="da-DK" sz="1100" dirty="0" smtClean="0">
                <a:latin typeface="Times New Roman"/>
                <a:ea typeface="Times New Roman"/>
              </a:rPr>
              <a:t> live in urban </a:t>
            </a:r>
            <a:r>
              <a:rPr lang="da-DK" sz="1100" dirty="0" err="1" smtClean="0">
                <a:latin typeface="Times New Roman"/>
                <a:ea typeface="Times New Roman"/>
              </a:rPr>
              <a:t>or</a:t>
            </a:r>
            <a:r>
              <a:rPr lang="da-DK" sz="1100" dirty="0" smtClean="0">
                <a:latin typeface="Times New Roman"/>
                <a:ea typeface="Times New Roman"/>
              </a:rPr>
              <a:t> </a:t>
            </a:r>
            <a:r>
              <a:rPr lang="da-DK" sz="1100" dirty="0" err="1" smtClean="0">
                <a:latin typeface="Times New Roman"/>
                <a:ea typeface="Times New Roman"/>
              </a:rPr>
              <a:t>peri-urban</a:t>
            </a:r>
            <a:r>
              <a:rPr lang="da-DK" sz="1100" dirty="0" smtClean="0">
                <a:latin typeface="Times New Roman"/>
                <a:ea typeface="Times New Roman"/>
              </a:rPr>
              <a:t> </a:t>
            </a:r>
            <a:r>
              <a:rPr lang="da-DK" sz="1100" dirty="0" err="1" smtClean="0">
                <a:latin typeface="Times New Roman"/>
                <a:ea typeface="Times New Roman"/>
              </a:rPr>
              <a:t>environments</a:t>
            </a:r>
            <a:r>
              <a:rPr lang="da-DK" sz="1100" dirty="0" smtClean="0">
                <a:latin typeface="Times New Roman"/>
                <a:ea typeface="Times New Roman"/>
              </a:rPr>
              <a:t>.</a:t>
            </a:r>
          </a:p>
          <a:p>
            <a:pPr lvl="0"/>
            <a:r>
              <a:rPr lang="da-DK" sz="1100" dirty="0" smtClean="0">
                <a:latin typeface="Times New Roman"/>
                <a:ea typeface="Times New Roman"/>
              </a:rPr>
              <a:t>27% of urban / </a:t>
            </a:r>
            <a:r>
              <a:rPr lang="da-DK" sz="1100" dirty="0" err="1" smtClean="0">
                <a:latin typeface="Times New Roman"/>
                <a:ea typeface="Times New Roman"/>
              </a:rPr>
              <a:t>peri-urban</a:t>
            </a:r>
            <a:r>
              <a:rPr lang="da-DK" sz="1100" dirty="0" smtClean="0">
                <a:latin typeface="Times New Roman"/>
                <a:ea typeface="Times New Roman"/>
              </a:rPr>
              <a:t> residents have </a:t>
            </a:r>
            <a:r>
              <a:rPr lang="da-DK" sz="1100" dirty="0" err="1" smtClean="0">
                <a:latin typeface="Times New Roman"/>
                <a:ea typeface="Times New Roman"/>
              </a:rPr>
              <a:t>access</a:t>
            </a:r>
            <a:r>
              <a:rPr lang="da-DK" sz="1100" dirty="0" smtClean="0">
                <a:latin typeface="Times New Roman"/>
                <a:ea typeface="Times New Roman"/>
              </a:rPr>
              <a:t> to </a:t>
            </a:r>
            <a:r>
              <a:rPr lang="da-DK" sz="1100" dirty="0" err="1" smtClean="0">
                <a:latin typeface="Times New Roman"/>
                <a:ea typeface="Times New Roman"/>
              </a:rPr>
              <a:t>improved</a:t>
            </a:r>
            <a:r>
              <a:rPr lang="da-DK" sz="1100" dirty="0" smtClean="0">
                <a:latin typeface="Times New Roman"/>
                <a:ea typeface="Times New Roman"/>
              </a:rPr>
              <a:t> </a:t>
            </a:r>
            <a:r>
              <a:rPr lang="da-DK" sz="1100" dirty="0" err="1" smtClean="0">
                <a:latin typeface="Times New Roman"/>
                <a:ea typeface="Times New Roman"/>
              </a:rPr>
              <a:t>sanitation</a:t>
            </a:r>
            <a:r>
              <a:rPr lang="da-DK" sz="1100" dirty="0" smtClean="0">
                <a:latin typeface="Times New Roman"/>
                <a:ea typeface="Times New Roman"/>
              </a:rPr>
              <a:t> </a:t>
            </a:r>
          </a:p>
          <a:p>
            <a:pPr lvl="0"/>
            <a:r>
              <a:rPr lang="da-DK" sz="1100" dirty="0" smtClean="0">
                <a:latin typeface="Times New Roman"/>
                <a:ea typeface="Times New Roman"/>
              </a:rPr>
              <a:t>13% </a:t>
            </a:r>
            <a:r>
              <a:rPr lang="da-DK" sz="1100" dirty="0" err="1" smtClean="0">
                <a:latin typeface="Times New Roman"/>
                <a:ea typeface="Times New Roman"/>
              </a:rPr>
              <a:t>are</a:t>
            </a:r>
            <a:r>
              <a:rPr lang="da-DK" sz="1100" dirty="0" smtClean="0">
                <a:latin typeface="Times New Roman"/>
                <a:ea typeface="Times New Roman"/>
              </a:rPr>
              <a:t> </a:t>
            </a:r>
            <a:r>
              <a:rPr lang="da-DK" sz="1100" dirty="0" err="1" smtClean="0">
                <a:latin typeface="Times New Roman"/>
                <a:ea typeface="Times New Roman"/>
              </a:rPr>
              <a:t>connected</a:t>
            </a:r>
            <a:r>
              <a:rPr lang="da-DK" sz="1100" dirty="0" smtClean="0">
                <a:latin typeface="Times New Roman"/>
                <a:ea typeface="Times New Roman"/>
              </a:rPr>
              <a:t> to </a:t>
            </a:r>
            <a:r>
              <a:rPr lang="da-DK" sz="1100" dirty="0" err="1" smtClean="0">
                <a:latin typeface="Times New Roman"/>
                <a:ea typeface="Times New Roman"/>
              </a:rPr>
              <a:t>sewerage</a:t>
            </a:r>
            <a:r>
              <a:rPr lang="da-DK" sz="1100" dirty="0" smtClean="0">
                <a:latin typeface="Times New Roman"/>
                <a:ea typeface="Times New Roman"/>
              </a:rPr>
              <a:t> </a:t>
            </a:r>
            <a:r>
              <a:rPr lang="da-DK" sz="1100" dirty="0" err="1" smtClean="0">
                <a:latin typeface="Times New Roman"/>
                <a:ea typeface="Times New Roman"/>
              </a:rPr>
              <a:t>facilities</a:t>
            </a:r>
            <a:r>
              <a:rPr lang="da-DK" sz="1100" dirty="0" smtClean="0">
                <a:latin typeface="Times New Roman"/>
                <a:ea typeface="Times New Roman"/>
              </a:rPr>
              <a:t>. </a:t>
            </a:r>
            <a:endParaRPr lang="en-US" dirty="0" smtClean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Copenhagen School of Global Health</a:t>
            </a:r>
            <a:endParaRPr lang="en-GB" noProof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Slide </a:t>
            </a:r>
            <a:fld id="{E35BE39A-A339-47D0-9DF3-B0A30E877505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374775"/>
            <a:ext cx="6577012" cy="1911349"/>
          </a:xfrm>
        </p:spPr>
        <p:txBody>
          <a:bodyPr/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1044000" y="3358800"/>
            <a:ext cx="3744000" cy="24876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Copenhagen School of Global Health</a:t>
            </a:r>
            <a:endParaRPr lang="en-GB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Slide </a:t>
            </a:r>
            <a:fld id="{3E08A956-3160-4946-97B8-974CE58CA4C4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5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ke3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04938" y="2708275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7"/>
          <p:cNvSpPr txBox="1"/>
          <p:nvPr userDrawn="1"/>
        </p:nvSpPr>
        <p:spPr>
          <a:xfrm>
            <a:off x="-1404938" y="1474788"/>
            <a:ext cx="1296988" cy="23558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Tekst starter uden punktopstilling</a:t>
            </a:r>
            <a:br>
              <a:rPr lang="da-DK" sz="1100">
                <a:solidFill>
                  <a:schemeClr val="bg1"/>
                </a:solidFill>
                <a:cs typeface="Arial" charset="0"/>
              </a:rPr>
            </a:br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punkt-opstilling på teksten, brug forøg indrykning</a:t>
            </a: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endParaRPr lang="da-DK" sz="1100">
              <a:solidFill>
                <a:schemeClr val="bg1"/>
              </a:solidFill>
              <a:cs typeface="Arial" charset="0"/>
            </a:endParaRP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For at få venstre-stillet tekst uden punktopstilling, brug formindsk indrykning</a:t>
            </a:r>
          </a:p>
        </p:txBody>
      </p:sp>
      <p:sp>
        <p:nvSpPr>
          <p:cNvPr id="10" name="Line 37"/>
          <p:cNvSpPr>
            <a:spLocks noChangeShapeType="1"/>
          </p:cNvSpPr>
          <p:nvPr userDrawn="1"/>
        </p:nvSpPr>
        <p:spPr bwMode="auto">
          <a:xfrm>
            <a:off x="-1404938" y="14128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1" name="Text Box 38"/>
          <p:cNvSpPr txBox="1">
            <a:spLocks noChangeArrowheads="1"/>
          </p:cNvSpPr>
          <p:nvPr userDrawn="1"/>
        </p:nvSpPr>
        <p:spPr bwMode="auto">
          <a:xfrm>
            <a:off x="-1404938" y="827088"/>
            <a:ext cx="1296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Overskrift her</a:t>
            </a:r>
          </a:p>
        </p:txBody>
      </p:sp>
      <p:sp>
        <p:nvSpPr>
          <p:cNvPr id="12" name="Line 39"/>
          <p:cNvSpPr>
            <a:spLocks noChangeShapeType="1"/>
          </p:cNvSpPr>
          <p:nvPr userDrawn="1"/>
        </p:nvSpPr>
        <p:spPr bwMode="auto">
          <a:xfrm>
            <a:off x="-1404938" y="7651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13" name="Picture 4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04938" y="3875088"/>
            <a:ext cx="50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41"/>
          <p:cNvSpPr>
            <a:spLocks noChangeShapeType="1"/>
          </p:cNvSpPr>
          <p:nvPr userDrawn="1"/>
        </p:nvSpPr>
        <p:spPr bwMode="auto">
          <a:xfrm flipV="1">
            <a:off x="-1270000" y="4164013"/>
            <a:ext cx="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5" name="Line 42"/>
          <p:cNvSpPr>
            <a:spLocks noChangeShapeType="1"/>
          </p:cNvSpPr>
          <p:nvPr userDrawn="1"/>
        </p:nvSpPr>
        <p:spPr bwMode="auto">
          <a:xfrm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6" name="Line 43"/>
          <p:cNvSpPr>
            <a:spLocks noChangeShapeType="1"/>
          </p:cNvSpPr>
          <p:nvPr userDrawn="1"/>
        </p:nvSpPr>
        <p:spPr bwMode="auto">
          <a:xfrm flipH="1">
            <a:off x="-1116013" y="3875088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7" name="Line 44"/>
          <p:cNvSpPr>
            <a:spLocks noChangeShapeType="1"/>
          </p:cNvSpPr>
          <p:nvPr userDrawn="1"/>
        </p:nvSpPr>
        <p:spPr bwMode="auto">
          <a:xfrm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8" name="Line 45"/>
          <p:cNvSpPr>
            <a:spLocks noChangeShapeType="1"/>
          </p:cNvSpPr>
          <p:nvPr userDrawn="1"/>
        </p:nvSpPr>
        <p:spPr bwMode="auto">
          <a:xfrm flipH="1">
            <a:off x="-1404938" y="2679700"/>
            <a:ext cx="2159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9" name="Line 46"/>
          <p:cNvSpPr>
            <a:spLocks noChangeShapeType="1"/>
          </p:cNvSpPr>
          <p:nvPr userDrawn="1"/>
        </p:nvSpPr>
        <p:spPr bwMode="auto">
          <a:xfrm flipH="1">
            <a:off x="-900113" y="2800350"/>
            <a:ext cx="2159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0" name="Line 48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374774"/>
            <a:ext cx="3211512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6900" y="1374774"/>
            <a:ext cx="3213100" cy="448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  <a:endParaRPr lang="da-DK" noProof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Copenhagen School of Global Health</a:t>
            </a:r>
            <a:endParaRPr lang="en-GB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Slide </a:t>
            </a:r>
            <a:fld id="{5F9E2EA0-118E-41B4-8E89-1478DB8BF05B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da-DK">
              <a:solidFill>
                <a:srgbClr val="FFFFFF"/>
              </a:solidFill>
              <a:ea typeface="ＭＳ Ｐゴシック" pitchFamily="-65" charset="-128"/>
            </a:endParaRPr>
          </a:p>
        </p:txBody>
      </p:sp>
      <p:pic>
        <p:nvPicPr>
          <p:cNvPr id="4" name="Picture 18" descr="top_uk_58_02"/>
          <p:cNvPicPr>
            <a:picLocks noChangeAspect="1" noChangeArrowheads="1"/>
          </p:cNvPicPr>
          <p:nvPr userDrawn="1"/>
        </p:nvPicPr>
        <p:blipFill>
          <a:blip r:embed="rId2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pic>
        <p:nvPicPr>
          <p:cNvPr id="7" name="Picture 40" descr="KU_new_bot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8"/>
          <p:cNvSpPr txBox="1">
            <a:spLocks noChangeArrowheads="1"/>
          </p:cNvSpPr>
          <p:nvPr userDrawn="1"/>
        </p:nvSpPr>
        <p:spPr bwMode="auto">
          <a:xfrm>
            <a:off x="-1404938" y="4722813"/>
            <a:ext cx="140493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</a:rPr>
              <a:t>For at ændre ”Enhedens navn” og ”Sted og dato”:</a:t>
            </a:r>
          </a:p>
          <a:p>
            <a:endParaRPr lang="da-DK" sz="1100">
              <a:solidFill>
                <a:schemeClr val="bg1"/>
              </a:solidFill>
            </a:endParaRPr>
          </a:p>
          <a:p>
            <a:r>
              <a:rPr lang="da-DK" sz="1100">
                <a:solidFill>
                  <a:schemeClr val="bg1"/>
                </a:solidFill>
              </a:rPr>
              <a:t>Klik i menulinjen, </a:t>
            </a:r>
          </a:p>
          <a:p>
            <a:r>
              <a:rPr lang="da-DK" sz="1100">
                <a:solidFill>
                  <a:schemeClr val="bg1"/>
                </a:solidFill>
              </a:rPr>
              <a:t>vælg ”Indsæt” &gt; ”Sidehoved / Sidefod”.</a:t>
            </a:r>
          </a:p>
          <a:p>
            <a:r>
              <a:rPr lang="da-DK" sz="1100">
                <a:solidFill>
                  <a:schemeClr val="bg1"/>
                </a:solidFill>
              </a:rPr>
              <a:t>Indføj ”Sted og dato” i feltet for dato og ”Enhedens navn” i Sidefod</a:t>
            </a:r>
          </a:p>
        </p:txBody>
      </p:sp>
      <p:sp>
        <p:nvSpPr>
          <p:cNvPr id="9" name="Line 89"/>
          <p:cNvSpPr>
            <a:spLocks noChangeShapeType="1"/>
          </p:cNvSpPr>
          <p:nvPr userDrawn="1"/>
        </p:nvSpPr>
        <p:spPr bwMode="auto">
          <a:xfrm>
            <a:off x="-1404938" y="4676775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10" name="TextBox 17"/>
          <p:cNvSpPr txBox="1"/>
          <p:nvPr userDrawn="1"/>
        </p:nvSpPr>
        <p:spPr>
          <a:xfrm>
            <a:off x="-1357313" y="1133475"/>
            <a:ext cx="1296988" cy="6778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Byt billede:</a:t>
            </a:r>
          </a:p>
          <a:p>
            <a:r>
              <a:rPr lang="da-DK" sz="1100">
                <a:solidFill>
                  <a:schemeClr val="bg1"/>
                </a:solidFill>
                <a:cs typeface="Arial" charset="0"/>
              </a:rPr>
              <a:t>Ny slide og klik på ikon, indsæt billede</a:t>
            </a:r>
          </a:p>
        </p:txBody>
      </p:sp>
      <p:sp>
        <p:nvSpPr>
          <p:cNvPr id="11" name="Line 36"/>
          <p:cNvSpPr>
            <a:spLocks noChangeShapeType="1"/>
          </p:cNvSpPr>
          <p:nvPr userDrawn="1"/>
        </p:nvSpPr>
        <p:spPr bwMode="auto">
          <a:xfrm>
            <a:off x="-1357313" y="1071563"/>
            <a:ext cx="12969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>
              <a:latin typeface="Verdana" pitchFamily="34" charset="0"/>
              <a:ea typeface="+mn-ea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044000" y="1051200"/>
            <a:ext cx="7059600" cy="4698000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Copenhagen School of Global Health</a:t>
            </a:r>
            <a:endParaRPr lang="en-GB" dirty="0"/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a-DK" dirty="0" smtClean="0"/>
              <a:t>Slide </a:t>
            </a:r>
            <a:fld id="{14E4E713-1B62-4371-B8DF-787D74BD283C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Copenhagen School of Global Health</a:t>
            </a:r>
            <a:endParaRPr lang="en-GB" dirty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Slide </a:t>
            </a:r>
            <a:fld id="{A373862E-674E-4610-B819-3E120D4388C8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Copenhagen School of Global Health</a:t>
            </a:r>
            <a:endParaRPr lang="en-GB" dirty="0"/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Slide </a:t>
            </a:r>
            <a:fld id="{11241920-2B9E-44A7-83C1-E9641B4D008D}" type="slidenum">
              <a:rPr lang="da-DK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op_uk_58_02"/>
          <p:cNvPicPr>
            <a:picLocks noChangeAspect="1" noChangeArrowheads="1"/>
          </p:cNvPicPr>
          <p:nvPr/>
        </p:nvPicPr>
        <p:blipFill>
          <a:blip r:embed="rId9" cstate="print"/>
          <a:srcRect r="20320"/>
          <a:stretch>
            <a:fillRect/>
          </a:stretch>
        </p:blipFill>
        <p:spPr bwMode="auto">
          <a:xfrm>
            <a:off x="0" y="0"/>
            <a:ext cx="914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0" name="Line 20"/>
          <p:cNvSpPr>
            <a:spLocks noChangeShapeType="1"/>
          </p:cNvSpPr>
          <p:nvPr/>
        </p:nvSpPr>
        <p:spPr bwMode="auto">
          <a:xfrm flipH="1">
            <a:off x="4763" y="6694488"/>
            <a:ext cx="9148762" cy="0"/>
          </a:xfrm>
          <a:prstGeom prst="line">
            <a:avLst/>
          </a:prstGeom>
          <a:noFill/>
          <a:ln w="9525">
            <a:solidFill>
              <a:srgbClr val="901A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noProof="0">
              <a:latin typeface="Verdana" pitchFamily="34" charset="0"/>
              <a:ea typeface="+mn-ea"/>
            </a:endParaRPr>
          </a:p>
        </p:txBody>
      </p:sp>
      <p:sp>
        <p:nvSpPr>
          <p:cNvPr id="66591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9088" y="-3175"/>
            <a:ext cx="6253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8F8F8"/>
                </a:solidFill>
              </a:defRPr>
            </a:lvl1pPr>
          </a:lstStyle>
          <a:p>
            <a:r>
              <a:rPr lang="en-GB" dirty="0" smtClean="0"/>
              <a:t>Copenhagen School of Global Health</a:t>
            </a:r>
            <a:endParaRPr lang="en-GB" dirty="0"/>
          </a:p>
        </p:txBody>
      </p:sp>
      <p:sp>
        <p:nvSpPr>
          <p:cNvPr id="1029" name="Rectangle 36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60375"/>
            <a:ext cx="6577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titeltypografi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 smtClean="0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374775"/>
            <a:ext cx="6577012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for at </a:t>
            </a:r>
            <a:r>
              <a:rPr lang="en-GB" noProof="0" dirty="0" err="1" smtClean="0"/>
              <a:t>redigere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teksttypografierne</a:t>
            </a:r>
            <a:r>
              <a:rPr lang="en-GB" noProof="0" dirty="0" smtClean="0"/>
              <a:t> </a:t>
            </a:r>
            <a:r>
              <a:rPr lang="en-GB" noProof="0" dirty="0" err="1" smtClean="0"/>
              <a:t>i</a:t>
            </a:r>
            <a:r>
              <a:rPr lang="en-GB" noProof="0" dirty="0" smtClean="0"/>
              <a:t> </a:t>
            </a:r>
            <a:r>
              <a:rPr lang="en-GB" noProof="0" dirty="0" err="1" smtClean="0"/>
              <a:t>masteren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Andet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Tredje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Fjerde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Femte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</p:txBody>
      </p:sp>
      <p:pic>
        <p:nvPicPr>
          <p:cNvPr id="1031" name="Picture 40" descr="KU_new_bot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51488"/>
            <a:ext cx="9144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>
          <a:xfrm>
            <a:off x="5508104" y="6525344"/>
            <a:ext cx="2133600" cy="1444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Slide </a:t>
            </a:r>
            <a:fld id="{BAD5A852-BD72-4485-99AE-F37A217CD04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  <a:ea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21212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2pPr>
      <a:lvl3pPr marL="114617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21212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Global </a:t>
            </a:r>
            <a:r>
              <a:rPr lang="en-GB" dirty="0" err="1"/>
              <a:t>sundhed</a:t>
            </a:r>
            <a:r>
              <a:rPr lang="en-GB" dirty="0"/>
              <a:t>, </a:t>
            </a:r>
            <a:r>
              <a:rPr lang="en-GB" dirty="0" err="1"/>
              <a:t>lokale</a:t>
            </a:r>
            <a:r>
              <a:rPr lang="en-GB" dirty="0"/>
              <a:t> </a:t>
            </a:r>
            <a:r>
              <a:rPr lang="en-GB" dirty="0" err="1" smtClean="0"/>
              <a:t>indsatser</a:t>
            </a:r>
            <a:r>
              <a:rPr lang="en-GB" dirty="0" smtClean="0"/>
              <a:t> </a:t>
            </a:r>
            <a:r>
              <a:rPr lang="en-GB" dirty="0" smtClean="0"/>
              <a:t>- Ghana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44000" y="2930525"/>
            <a:ext cx="5112176" cy="2010643"/>
          </a:xfrm>
        </p:spPr>
        <p:txBody>
          <a:bodyPr/>
          <a:lstStyle/>
          <a:p>
            <a:r>
              <a:rPr lang="en-GB" dirty="0" smtClean="0"/>
              <a:t>Flemming Konradsen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University </a:t>
            </a:r>
            <a:r>
              <a:rPr lang="en-GB" dirty="0" smtClean="0"/>
              <a:t>of Copenhagen, </a:t>
            </a:r>
            <a:endParaRPr lang="en-GB" dirty="0" smtClean="0"/>
          </a:p>
          <a:p>
            <a:r>
              <a:rPr lang="en-GB" dirty="0" smtClean="0"/>
              <a:t>School of Global Health,</a:t>
            </a:r>
            <a:endParaRPr lang="en-GB" dirty="0"/>
          </a:p>
          <a:p>
            <a:r>
              <a:rPr lang="en-GB" dirty="0" smtClean="0"/>
              <a:t>Department </a:t>
            </a:r>
            <a:r>
              <a:rPr lang="en-GB" dirty="0" smtClean="0"/>
              <a:t>of International Health, Immunology, Microbiology.</a:t>
            </a:r>
          </a:p>
          <a:p>
            <a:r>
              <a:rPr lang="en-GB" dirty="0" smtClean="0"/>
              <a:t>Faculty of Health </a:t>
            </a:r>
            <a:r>
              <a:rPr lang="en-GB" dirty="0" smtClean="0"/>
              <a:t>Sciences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76456" cy="792088"/>
          </a:xfrm>
        </p:spPr>
        <p:txBody>
          <a:bodyPr/>
          <a:lstStyle/>
          <a:p>
            <a:r>
              <a:rPr lang="da-DK" dirty="0" smtClean="0"/>
              <a:t>Prampram – </a:t>
            </a:r>
            <a:r>
              <a:rPr lang="da-DK" dirty="0" smtClean="0"/>
              <a:t>hvad kan bidrage til en løsning</a:t>
            </a:r>
            <a:r>
              <a:rPr lang="da-DK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992888" cy="4464496"/>
          </a:xfrm>
        </p:spPr>
        <p:txBody>
          <a:bodyPr/>
          <a:lstStyle/>
          <a:p>
            <a:r>
              <a:rPr lang="da-DK" sz="1200" dirty="0" smtClean="0"/>
              <a:t>Der er allerede små private virksomheder der er aktive og med høj profit margin men de mangler organisering, støtte til logistik, adgang til kredit og samarbejde med</a:t>
            </a:r>
            <a:r>
              <a:rPr lang="da-DK" sz="1200" dirty="0" smtClean="0"/>
              <a:t> lokale myndigheder,</a:t>
            </a:r>
          </a:p>
          <a:p>
            <a:endParaRPr lang="da-DK" sz="1200" dirty="0"/>
          </a:p>
          <a:p>
            <a:r>
              <a:rPr lang="da-DK" sz="1200" dirty="0" smtClean="0"/>
              <a:t>Husholdningerne mangler adgang til kredit, lokalt tilpasset sanitets teknologier, sikkerhed for deres investering i sanitet, bedre kvalitet af sanitets infrastruktur og lokalplaner der sikre en udvikling af sektoren</a:t>
            </a:r>
          </a:p>
          <a:p>
            <a:endParaRPr lang="da-DK" sz="1200" dirty="0"/>
          </a:p>
          <a:p>
            <a:r>
              <a:rPr lang="da-DK" sz="1200" dirty="0" smtClean="0"/>
              <a:t>Fjern unfair konkurrencen via direkte ”hardware” donationer til enkelte hushold</a:t>
            </a:r>
          </a:p>
          <a:p>
            <a:endParaRPr lang="da-DK" sz="1200" dirty="0"/>
          </a:p>
          <a:p>
            <a:r>
              <a:rPr lang="da-DK" sz="1200" dirty="0" smtClean="0"/>
              <a:t>Massiv investering i skole og institutions sanitetsprogrammer kræves</a:t>
            </a:r>
          </a:p>
          <a:p>
            <a:endParaRPr lang="da-DK" sz="1200" dirty="0"/>
          </a:p>
          <a:p>
            <a:r>
              <a:rPr lang="da-DK" sz="1200" dirty="0" smtClean="0"/>
              <a:t>Brug nye og kreative kommunikations former til at sikre opbakning til investering og vedligeholdelse af latriner     </a:t>
            </a:r>
          </a:p>
          <a:p>
            <a:endParaRPr lang="da-DK" sz="1200" dirty="0"/>
          </a:p>
          <a:p>
            <a:r>
              <a:rPr lang="da-DK" sz="1200" dirty="0" smtClean="0"/>
              <a:t>Skabe attraktive alternativer til ”open defækation”</a:t>
            </a:r>
          </a:p>
          <a:p>
            <a:endParaRPr lang="da-DK" sz="1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Copenhagen School of Global Health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Slide </a:t>
            </a:r>
            <a:fld id="{E35BE39A-A339-47D0-9DF3-B0A30E877505}" type="slidenum">
              <a:rPr lang="da-DK" smtClean="0"/>
              <a:pPr/>
              <a:t>10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16824" cy="576263"/>
          </a:xfrm>
        </p:spPr>
        <p:txBody>
          <a:bodyPr/>
          <a:lstStyle/>
          <a:p>
            <a:r>
              <a:rPr lang="da-DK" dirty="0" smtClean="0"/>
              <a:t>Udfordringer i fremme af bedre hygiejne på globalt plan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42988" y="1844824"/>
            <a:ext cx="7129412" cy="3941143"/>
          </a:xfrm>
        </p:spPr>
        <p:txBody>
          <a:bodyPr/>
          <a:lstStyle/>
          <a:p>
            <a:r>
              <a:rPr lang="da-DK" dirty="0" smtClean="0"/>
              <a:t>Etableringen, brug og vedligeholdelse af sanitets infrastruktur i private hjem, på institutioner, transport knudepunkter og arbejdspladsen</a:t>
            </a:r>
          </a:p>
          <a:p>
            <a:endParaRPr lang="da-DK" dirty="0"/>
          </a:p>
          <a:p>
            <a:r>
              <a:rPr lang="da-DK" dirty="0" smtClean="0"/>
              <a:t>Vask af hænder på kritiske tidspunkter</a:t>
            </a:r>
          </a:p>
          <a:p>
            <a:endParaRPr lang="da-DK" dirty="0"/>
          </a:p>
          <a:p>
            <a:r>
              <a:rPr lang="da-DK" dirty="0" smtClean="0"/>
              <a:t>Bedre fødevare hygiejne i hjemmet, skoler, ”</a:t>
            </a:r>
            <a:r>
              <a:rPr lang="da-DK" dirty="0" err="1" smtClean="0"/>
              <a:t>street</a:t>
            </a:r>
            <a:r>
              <a:rPr lang="da-DK" dirty="0" smtClean="0"/>
              <a:t> </a:t>
            </a:r>
            <a:r>
              <a:rPr lang="da-DK" dirty="0" err="1" smtClean="0"/>
              <a:t>food</a:t>
            </a:r>
            <a:r>
              <a:rPr lang="da-DK" dirty="0" smtClean="0"/>
              <a:t> </a:t>
            </a:r>
            <a:r>
              <a:rPr lang="da-DK" dirty="0" err="1" smtClean="0"/>
              <a:t>outlets</a:t>
            </a:r>
            <a:r>
              <a:rPr lang="da-DK" dirty="0" smtClean="0"/>
              <a:t>” og restauranter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Copenhagen School of Global Health</a:t>
            </a:r>
            <a:endParaRPr lang="en-GB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Slide </a:t>
            </a:r>
            <a:fld id="{E35BE39A-A339-47D0-9DF3-B0A30E877505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96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 når ikke at opfylde </a:t>
            </a:r>
            <a:r>
              <a:rPr lang="da-DK" dirty="0" err="1" smtClean="0"/>
              <a:t>FNs</a:t>
            </a:r>
            <a:r>
              <a:rPr lang="da-DK" dirty="0" smtClean="0"/>
              <a:t> 2015 sanitetsmål!!!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Copenhagen School of Global Health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Slide </a:t>
            </a:r>
            <a:fld id="{A373862E-674E-4610-B819-3E120D4388C8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57" y="1319214"/>
            <a:ext cx="6928011" cy="470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08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”Open </a:t>
            </a:r>
            <a:r>
              <a:rPr lang="da-DK" dirty="0" err="1" smtClean="0"/>
              <a:t>defacation</a:t>
            </a:r>
            <a:r>
              <a:rPr lang="da-DK" dirty="0" smtClean="0"/>
              <a:t>” er roden til meget ondt!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Copenhagen School of Global Health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Slide </a:t>
            </a:r>
            <a:fld id="{A373862E-674E-4610-B819-3E120D4388C8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120680" cy="399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58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16824" cy="504057"/>
          </a:xfrm>
        </p:spPr>
        <p:txBody>
          <a:bodyPr/>
          <a:lstStyle/>
          <a:p>
            <a:r>
              <a:rPr lang="da-DK" dirty="0" smtClean="0"/>
              <a:t>Hvorfor er vi så langt fra at nå de globale sanitetsmål?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412776"/>
            <a:ext cx="7488832" cy="4373191"/>
          </a:xfrm>
        </p:spPr>
        <p:txBody>
          <a:bodyPr/>
          <a:lstStyle/>
          <a:p>
            <a:r>
              <a:rPr lang="da-DK" sz="1400" dirty="0" smtClean="0"/>
              <a:t>Generel befolkningstilvækst særligt i urbane områder,</a:t>
            </a:r>
          </a:p>
          <a:p>
            <a:endParaRPr lang="da-DK" sz="1400" dirty="0" smtClean="0"/>
          </a:p>
          <a:p>
            <a:r>
              <a:rPr lang="da-DK" sz="1400" dirty="0" smtClean="0"/>
              <a:t>Traditionelle fokus på gratis etablering af latriner har ikke været bæredygtig, skabt lokal afhængighed af eksterne donationer og hæmmet privatsektor udvikling,</a:t>
            </a:r>
          </a:p>
          <a:p>
            <a:endParaRPr lang="da-DK" sz="1400" dirty="0" smtClean="0"/>
          </a:p>
          <a:p>
            <a:r>
              <a:rPr lang="da-DK" sz="1400" dirty="0" smtClean="0"/>
              <a:t> Manglende opmærksomhed på sanitet fra donorside og fra nationale myndigheder,</a:t>
            </a:r>
          </a:p>
          <a:p>
            <a:endParaRPr lang="da-DK" sz="1400" dirty="0" smtClean="0"/>
          </a:p>
          <a:p>
            <a:r>
              <a:rPr lang="da-DK" sz="1400" dirty="0" smtClean="0"/>
              <a:t>Oplysning har langt fra vist sig effektiv i at stimulere en interesse lokalt for sanitet,</a:t>
            </a:r>
          </a:p>
          <a:p>
            <a:endParaRPr lang="da-DK" sz="1400" dirty="0" smtClean="0"/>
          </a:p>
          <a:p>
            <a:r>
              <a:rPr lang="da-DK" sz="1400" dirty="0" smtClean="0"/>
              <a:t>Fokus har været på at opnå høj dækning af sanitets infrastruktur med langt mindre fokus på vedligeholdelse og vedholdende brug,</a:t>
            </a:r>
          </a:p>
          <a:p>
            <a:endParaRPr lang="da-DK" sz="1400" dirty="0" smtClean="0"/>
          </a:p>
          <a:p>
            <a:r>
              <a:rPr lang="da-DK" sz="1400" dirty="0" smtClean="0"/>
              <a:t>Mangel på adgang støtte til udviklingen af den private sanitets sektor,</a:t>
            </a:r>
          </a:p>
          <a:p>
            <a:endParaRPr lang="da-DK" sz="1400" dirty="0" smtClean="0"/>
          </a:p>
          <a:p>
            <a:r>
              <a:rPr lang="da-DK" sz="1400" dirty="0" smtClean="0"/>
              <a:t>Mangel på ret til jord har mindsket interessen for investeringer i sanitet,</a:t>
            </a:r>
          </a:p>
          <a:p>
            <a:endParaRPr lang="da-DK" sz="1400" dirty="0"/>
          </a:p>
          <a:p>
            <a:r>
              <a:rPr lang="da-DK" sz="1400" dirty="0" smtClean="0"/>
              <a:t>Dårligt lokalt tilpasset teknologier og ringe adgang til finansiering 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Copenhagen School of Global Health</a:t>
            </a:r>
            <a:endParaRPr lang="en-GB" noProof="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Slide </a:t>
            </a:r>
            <a:fld id="{E35BE39A-A339-47D0-9DF3-B0A30E877505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3635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577012" cy="576263"/>
          </a:xfrm>
        </p:spPr>
        <p:txBody>
          <a:bodyPr/>
          <a:lstStyle/>
          <a:p>
            <a:r>
              <a:rPr lang="en-GB" dirty="0" smtClean="0"/>
              <a:t>Case – </a:t>
            </a:r>
            <a:r>
              <a:rPr lang="en-GB" dirty="0" smtClean="0"/>
              <a:t>Ghana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6577012" cy="4752528"/>
          </a:xfrm>
        </p:spPr>
        <p:txBody>
          <a:bodyPr/>
          <a:lstStyle/>
          <a:p>
            <a:pPr marL="360000"/>
            <a:r>
              <a:rPr lang="da-DK" sz="1400" dirty="0" smtClean="0"/>
              <a:t>50% af </a:t>
            </a:r>
            <a:r>
              <a:rPr lang="da-DK" sz="1400" dirty="0" err="1" smtClean="0"/>
              <a:t>Ghana’s</a:t>
            </a:r>
            <a:r>
              <a:rPr lang="da-DK" sz="1400" dirty="0" smtClean="0"/>
              <a:t> 23 millioner bor i urbane eller </a:t>
            </a:r>
            <a:r>
              <a:rPr lang="da-DK" sz="1400" dirty="0" err="1" smtClean="0"/>
              <a:t>semi</a:t>
            </a:r>
            <a:r>
              <a:rPr lang="da-DK" sz="1400" dirty="0" smtClean="0"/>
              <a:t>-urbane områder,</a:t>
            </a:r>
          </a:p>
          <a:p>
            <a:endParaRPr lang="da-DK" sz="1400" dirty="0" smtClean="0"/>
          </a:p>
          <a:p>
            <a:pPr marL="360000"/>
            <a:r>
              <a:rPr lang="da-DK" sz="1400" dirty="0" smtClean="0"/>
              <a:t>90% af dem der bor I byområder har adgang til </a:t>
            </a:r>
            <a:r>
              <a:rPr lang="da-DK" sz="1400" dirty="0" smtClean="0"/>
              <a:t>vandforsyning men kun 18% har adgang til sikker sanitet,</a:t>
            </a:r>
            <a:endParaRPr lang="da-DK" sz="1400" dirty="0" smtClean="0"/>
          </a:p>
          <a:p>
            <a:pPr marL="360000"/>
            <a:endParaRPr lang="da-DK" sz="1400" dirty="0" smtClean="0"/>
          </a:p>
          <a:p>
            <a:pPr marL="360000"/>
            <a:r>
              <a:rPr lang="da-DK" sz="1400" dirty="0" smtClean="0"/>
              <a:t>74% af befolkningen der bor i landområder har adgang til vandforsyning men kun 7% har adgang til sikker sanitet, </a:t>
            </a:r>
          </a:p>
          <a:p>
            <a:pPr marL="360000"/>
            <a:endParaRPr lang="da-DK" sz="1400" dirty="0" smtClean="0"/>
          </a:p>
          <a:p>
            <a:pPr marL="360000"/>
            <a:endParaRPr lang="da-DK" sz="1400" dirty="0" smtClean="0"/>
          </a:p>
          <a:p>
            <a:pPr marL="360000"/>
            <a:endParaRPr lang="en-GB" dirty="0"/>
          </a:p>
          <a:p>
            <a:pPr marL="360000"/>
            <a:endParaRPr lang="en-GB" dirty="0" smtClean="0"/>
          </a:p>
          <a:p>
            <a:pPr marL="360000"/>
            <a:endParaRPr lang="en-GB" dirty="0"/>
          </a:p>
          <a:p>
            <a:pPr marL="360000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smtClean="0"/>
              <a:t>Copenhagen School of Global Health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Slide </a:t>
            </a:r>
            <a:fld id="{E35BE39A-A339-47D0-9DF3-B0A30E877505}" type="slidenum">
              <a:rPr lang="da-DK" smtClean="0"/>
              <a:pPr/>
              <a:t>6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6577012" cy="576263"/>
          </a:xfrm>
        </p:spPr>
        <p:txBody>
          <a:bodyPr/>
          <a:lstStyle/>
          <a:p>
            <a:r>
              <a:rPr lang="da-DK" dirty="0" smtClean="0"/>
              <a:t>Prampram – </a:t>
            </a:r>
            <a:r>
              <a:rPr lang="da-DK" dirty="0" smtClean="0"/>
              <a:t>et voksende byområde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584" y="1412776"/>
            <a:ext cx="3889052" cy="4482000"/>
          </a:xfrm>
        </p:spPr>
        <p:txBody>
          <a:bodyPr/>
          <a:lstStyle/>
          <a:p>
            <a:pPr>
              <a:buFontTx/>
              <a:buChar char="-"/>
            </a:pPr>
            <a:r>
              <a:rPr lang="da-DK" dirty="0" smtClean="0"/>
              <a:t>45 min kørsel øst for hovedstanden Accra</a:t>
            </a:r>
          </a:p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Mindre landbrug, fiskeri og løsarbejder i Accra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Copenhagen School of Global Health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Slide </a:t>
            </a:r>
            <a:fld id="{5F9E2EA0-118E-41B4-8E89-1478DB8BF05B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213100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576263"/>
          </a:xfrm>
        </p:spPr>
        <p:txBody>
          <a:bodyPr/>
          <a:lstStyle/>
          <a:p>
            <a:r>
              <a:rPr lang="da-DK" dirty="0" smtClean="0"/>
              <a:t>Prampram – </a:t>
            </a:r>
            <a:r>
              <a:rPr lang="da-DK" dirty="0" smtClean="0"/>
              <a:t>latriner benyttes ikke af mange unge og voksne</a:t>
            </a:r>
            <a:r>
              <a:rPr lang="da-DK" dirty="0" smtClean="0"/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Copenhagen School of Global Health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smtClean="0"/>
              <a:t>Slide </a:t>
            </a:r>
            <a:fld id="{E35BE39A-A339-47D0-9DF3-B0A30E877505}" type="slidenum">
              <a:rPr lang="da-DK" smtClean="0"/>
              <a:pPr/>
              <a:t>8</a:t>
            </a:fld>
            <a:endParaRPr lang="da-DK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00793"/>
              </p:ext>
            </p:extLst>
          </p:nvPr>
        </p:nvGraphicFramePr>
        <p:xfrm>
          <a:off x="179512" y="1679575"/>
          <a:ext cx="8784976" cy="441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60375"/>
            <a:ext cx="7776864" cy="576263"/>
          </a:xfrm>
        </p:spPr>
        <p:txBody>
          <a:bodyPr/>
          <a:lstStyle/>
          <a:p>
            <a:r>
              <a:rPr lang="da-DK" dirty="0" smtClean="0"/>
              <a:t>Prampram – </a:t>
            </a:r>
            <a:r>
              <a:rPr lang="da-DK" dirty="0" err="1" smtClean="0"/>
              <a:t>latrine</a:t>
            </a:r>
            <a:r>
              <a:rPr lang="da-DK" dirty="0" smtClean="0"/>
              <a:t> benyttes heller ikke meget af børn</a:t>
            </a:r>
            <a:endParaRPr lang="en-US" dirty="0"/>
          </a:p>
        </p:txBody>
      </p:sp>
      <p:pic>
        <p:nvPicPr>
          <p:cNvPr id="7" name="Content Placeholder 6" descr="Child Daytim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858964" cy="4392488"/>
          </a:xfrm>
        </p:spPr>
      </p:pic>
      <p:pic>
        <p:nvPicPr>
          <p:cNvPr id="8" name="Content Placeholder 7" descr="Child Sunse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06900" y="1340768"/>
            <a:ext cx="3837508" cy="55172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Copenhagen School of Global Health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a-DK" smtClean="0"/>
              <a:t>Slide </a:t>
            </a:r>
            <a:fld id="{5F9E2EA0-118E-41B4-8E89-1478DB8BF05B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165305"/>
            <a:ext cx="554461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*Other: Pan/ Bucket, School toilet, Personal/shared/public toilet.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580526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N=113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_dk">
  <a:themeElements>
    <a:clrScheme name="ku_dk 1">
      <a:dk1>
        <a:srgbClr val="6E6E6E"/>
      </a:dk1>
      <a:lt1>
        <a:srgbClr val="FFFFFF"/>
      </a:lt1>
      <a:dk2>
        <a:srgbClr val="933027"/>
      </a:dk2>
      <a:lt2>
        <a:srgbClr val="6E6E6E"/>
      </a:lt2>
      <a:accent1>
        <a:srgbClr val="933027"/>
      </a:accent1>
      <a:accent2>
        <a:srgbClr val="B2523C"/>
      </a:accent2>
      <a:accent3>
        <a:srgbClr val="FFFFFF"/>
      </a:accent3>
      <a:accent4>
        <a:srgbClr val="5D5D5D"/>
      </a:accent4>
      <a:accent5>
        <a:srgbClr val="C8ADAC"/>
      </a:accent5>
      <a:accent6>
        <a:srgbClr val="A14935"/>
      </a:accent6>
      <a:hlink>
        <a:srgbClr val="C98872"/>
      </a:hlink>
      <a:folHlink>
        <a:srgbClr val="E3C3B6"/>
      </a:folHlink>
    </a:clrScheme>
    <a:fontScheme name="ku_d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u_dk 1">
        <a:dk1>
          <a:srgbClr val="6E6E6E"/>
        </a:dk1>
        <a:lt1>
          <a:srgbClr val="FFFFFF"/>
        </a:lt1>
        <a:dk2>
          <a:srgbClr val="933027"/>
        </a:dk2>
        <a:lt2>
          <a:srgbClr val="6E6E6E"/>
        </a:lt2>
        <a:accent1>
          <a:srgbClr val="933027"/>
        </a:accent1>
        <a:accent2>
          <a:srgbClr val="B2523C"/>
        </a:accent2>
        <a:accent3>
          <a:srgbClr val="FFFFFF"/>
        </a:accent3>
        <a:accent4>
          <a:srgbClr val="5D5D5D"/>
        </a:accent4>
        <a:accent5>
          <a:srgbClr val="C8ADAC"/>
        </a:accent5>
        <a:accent6>
          <a:srgbClr val="A14935"/>
        </a:accent6>
        <a:hlink>
          <a:srgbClr val="C98872"/>
        </a:hlink>
        <a:folHlink>
          <a:srgbClr val="E3C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516</Words>
  <Application>Microsoft Office PowerPoint</Application>
  <PresentationFormat>Skærmshow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ku_dk</vt:lpstr>
      <vt:lpstr>Global sundhed, lokale indsatser - Ghana</vt:lpstr>
      <vt:lpstr>Udfordringer i fremme af bedre hygiejne på globalt plan </vt:lpstr>
      <vt:lpstr>Vi når ikke at opfylde FNs 2015 sanitetsmål!!!</vt:lpstr>
      <vt:lpstr>”Open defacation” er roden til meget ondt!</vt:lpstr>
      <vt:lpstr>Hvorfor er vi så langt fra at nå de globale sanitetsmål?</vt:lpstr>
      <vt:lpstr>Case – Ghana</vt:lpstr>
      <vt:lpstr>Prampram – et voksende byområde</vt:lpstr>
      <vt:lpstr>Prampram – latriner benyttes ikke af mange unge og voksne </vt:lpstr>
      <vt:lpstr>Prampram – latrine benyttes heller ikke meget af børn</vt:lpstr>
      <vt:lpstr>Prampram – hvad kan bidrage til en løsning?</vt:lpstr>
    </vt:vector>
  </TitlesOfParts>
  <Company>Faculty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Karin Schiøler</dc:creator>
  <cp:lastModifiedBy>Flemming Konradsen</cp:lastModifiedBy>
  <cp:revision>43</cp:revision>
  <dcterms:created xsi:type="dcterms:W3CDTF">2012-08-28T09:35:39Z</dcterms:created>
  <dcterms:modified xsi:type="dcterms:W3CDTF">2014-02-06T05:11:17Z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